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58" r:id="rId5"/>
    <p:sldId id="257" r:id="rId6"/>
    <p:sldId id="282" r:id="rId7"/>
    <p:sldId id="284" r:id="rId8"/>
    <p:sldId id="287" r:id="rId9"/>
    <p:sldId id="288" r:id="rId10"/>
    <p:sldId id="289" r:id="rId11"/>
    <p:sldId id="290" r:id="rId12"/>
    <p:sldId id="268" r:id="rId13"/>
    <p:sldId id="267" r:id="rId14"/>
    <p:sldId id="276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11 детей от 1 года до </a:t>
            </a:r>
            <a:r>
              <a:rPr lang="ru-RU" dirty="0" smtClean="0"/>
              <a:t>3,5 </a:t>
            </a:r>
            <a:r>
              <a:rPr lang="ru-RU" dirty="0"/>
              <a:t>лет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 детей от 1 года до 3 лет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НОДА (1)</c:v>
                </c:pt>
                <c:pt idx="1">
                  <c:v>Нарушение в поведении (1)</c:v>
                </c:pt>
                <c:pt idx="2">
                  <c:v>Речевые нарушения (1)</c:v>
                </c:pt>
                <c:pt idx="3">
                  <c:v>Без выявленных нарушений (8)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9BE4DA-1764-4116-B5B0-0839CCE17664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9E5E1B-2D95-44CF-BA20-0CA1B2302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et_sad_3@mail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et_sad_3@mail.r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Организация деятельности </a:t>
            </a:r>
            <a:r>
              <a:rPr lang="ru-RU" i="1" dirty="0" err="1" smtClean="0">
                <a:solidFill>
                  <a:srgbClr val="002060"/>
                </a:solidFill>
              </a:rPr>
              <a:t>лекотеки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на базе дошкольной образовательной организации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(из опыта работы детского сада)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643446"/>
            <a:ext cx="6172200" cy="1371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Овсянникова Людмила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Назаровна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– заведующий МБДОУ «Центр развития ребенка – Карагайский детский сад №3»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0"/>
            <a:ext cx="7643834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МБДОУ «Центр развития ребенка – Карагайский детский сад №3»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6215082"/>
            <a:ext cx="2714644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. Карагай, 2019 г.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 rot="20522912">
            <a:off x="182699" y="338080"/>
            <a:ext cx="865725" cy="39536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0"/>
            <a:ext cx="7467600" cy="100013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Диагностическое обследование ребенка и семьи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928670"/>
          <a:ext cx="9144000" cy="631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40"/>
                <a:gridCol w="3143272"/>
                <a:gridCol w="2857488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Дети от 2-х месяцев до 1 года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Дети от 1 года до 2-х лет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Дети от 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-х до 3-х лет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984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Анкета для родителей </a:t>
                      </a:r>
                      <a:endParaRPr lang="ru-RU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Анкета для родителей для выяснения анамнеза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err="1" smtClean="0"/>
                        <a:t>Опросники</a:t>
                      </a:r>
                      <a:r>
                        <a:rPr lang="ru-RU" sz="1600" dirty="0" smtClean="0"/>
                        <a:t> для родителей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Социальный паспорт семьи </a:t>
                      </a:r>
                      <a:endParaRPr lang="ru-RU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Диагностические игровые сеансы родителей с ребенком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Наблюдение за игровым сеансом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Карты обследования развития ребенка </a:t>
                      </a:r>
                      <a:endParaRPr lang="ru-RU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Протокол обследования поведения родителей </a:t>
                      </a:r>
                      <a:endParaRPr lang="ru-RU" sz="1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Разработка рекомендаций для родителей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Анкета для родителей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Диагностические игровые сеансы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Заполнение шкалы оценки параметров (общение, речевое развитие, предметная деятельность) </a:t>
                      </a:r>
                      <a:r>
                        <a:rPr lang="ru-RU" sz="1600" dirty="0" smtClean="0"/>
                        <a:t>(Источник</a:t>
                      </a:r>
                      <a:r>
                        <a:rPr lang="ru-RU" sz="1600" dirty="0" smtClean="0"/>
                        <a:t>: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психического развития детей от рождения до 3 лет: Методическое пособие для практических психологов/ - Е.О. Смирнова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6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6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6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dirty="0" smtClean="0"/>
                        <a:t>Разработка рекомендаций для родителей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Анкета для родителей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Психолого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– педагогическая диагностика для детей раннего и дошкольного возраста, автор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Стребелева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Е. А. (д</a:t>
                      </a:r>
                      <a:r>
                        <a:rPr lang="ru-RU" sz="1600" dirty="0" smtClean="0"/>
                        <a:t>иагностические игровые сеансы)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dirty="0" smtClean="0"/>
                        <a:t>Разработка рекомендаций для родителей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img2.labirint.ru/books/65668/cover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286256"/>
            <a:ext cx="1071570" cy="1535032"/>
          </a:xfrm>
          <a:prstGeom prst="rect">
            <a:avLst/>
          </a:prstGeom>
          <a:noFill/>
        </p:spPr>
      </p:pic>
      <p:pic>
        <p:nvPicPr>
          <p:cNvPr id="8" name="Picture 2" descr="http://www.char.ru/books/433820_Psihologo-pedagogicheskaya_diagnostika_razvitiya_detej_rannego_i_doshkolnogo_vozrasta_s_prilozheniem_kolichestvo_tomov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5429264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4" descr="https://vrtorg.ru/upload/resize_cache/iblock/1b0/800_600_1a7a75f0640b7fe35fe56cf83bff7d094/%D0%90%D0%9C%D0%9B-0067.jpg"/>
          <p:cNvPicPr>
            <a:picLocks noChangeAspect="1" noChangeArrowheads="1"/>
          </p:cNvPicPr>
          <p:nvPr/>
        </p:nvPicPr>
        <p:blipFill>
          <a:blip r:embed="rId4" cstate="print"/>
          <a:srcRect l="21901" t="5785" r="21074" b="8264"/>
          <a:stretch>
            <a:fillRect/>
          </a:stretch>
        </p:blipFill>
        <p:spPr bwMode="auto">
          <a:xfrm>
            <a:off x="8001024" y="4643446"/>
            <a:ext cx="101112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 rot="20522912">
            <a:off x="257610" y="334041"/>
            <a:ext cx="842505" cy="41423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242889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Первичное диагностическое обследование ребенка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928670"/>
            <a:ext cx="442915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в службу ранней помощи (МБДОУ «ЦРР – Карагайский детский сад №4»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143116"/>
            <a:ext cx="442915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Разработка индивидуального образовательного маршрута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571876"/>
            <a:ext cx="442915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Реализация маршрута (терапевтические игровые сеансы)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714884"/>
            <a:ext cx="442915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Итоговое диагностическое обследование ребенка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6000768"/>
            <a:ext cx="442915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Разработка рекомендаций для родителей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20037853">
            <a:off x="2507325" y="1310488"/>
            <a:ext cx="549772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90336">
            <a:off x="2503524" y="2092384"/>
            <a:ext cx="585765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957192" y="2900932"/>
            <a:ext cx="57150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5064349" y="4222535"/>
            <a:ext cx="357190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992911" y="5436981"/>
            <a:ext cx="50006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21523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Материально – техническая база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aquade.ru/images/gallery/img735427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3929090" cy="2617757"/>
          </a:xfrm>
          <a:prstGeom prst="rect">
            <a:avLst/>
          </a:prstGeom>
          <a:noFill/>
        </p:spPr>
      </p:pic>
      <p:pic>
        <p:nvPicPr>
          <p:cNvPr id="1028" name="Picture 4" descr="http://tktochka.ru/uploads/product/203600/203641/2036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857232"/>
            <a:ext cx="3786214" cy="2820730"/>
          </a:xfrm>
          <a:prstGeom prst="rect">
            <a:avLst/>
          </a:prstGeom>
          <a:noFill/>
        </p:spPr>
      </p:pic>
      <p:pic>
        <p:nvPicPr>
          <p:cNvPr id="1030" name="Picture 6" descr="https://www.igrushka24.ru/published/publicdata/IGRUSHKA242013/attachments/SC/products_pictures/1eu_enlj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3643338" cy="2732504"/>
          </a:xfrm>
          <a:prstGeom prst="rect">
            <a:avLst/>
          </a:prstGeom>
          <a:noFill/>
        </p:spPr>
      </p:pic>
      <p:pic>
        <p:nvPicPr>
          <p:cNvPr id="1032" name="Picture 8" descr="http://www.piter-komplekt.ru/assets/images/ZONDI/1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1" y="3857628"/>
            <a:ext cx="352729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Обращения к специалистам </a:t>
            </a:r>
            <a:r>
              <a:rPr lang="ru-RU" b="1" dirty="0" err="1" smtClean="0"/>
              <a:t>Лекотеки</a:t>
            </a:r>
            <a:r>
              <a:rPr lang="ru-RU" b="1" dirty="0" smtClean="0"/>
              <a:t>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Результаты работы </a:t>
            </a:r>
            <a:r>
              <a:rPr lang="ru-RU" dirty="0" err="1" smtClean="0">
                <a:solidFill>
                  <a:srgbClr val="002060"/>
                </a:solidFill>
              </a:rPr>
              <a:t>Лекотеки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 ребенок посещает группу комбинированной направленности детского сада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детей посещают группу общеобразовательной направленности детского сада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 ребенка посещают другие детские сады.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</a:t>
            </a:r>
            <a:r>
              <a:rPr lang="ru-RU" dirty="0" err="1" smtClean="0"/>
              <a:t>Лекотеки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Прохождение специалистами курсов повышения квалификации и стажировок по вопросам функционирования </a:t>
            </a:r>
            <a:r>
              <a:rPr lang="ru-RU" dirty="0" err="1" smtClean="0"/>
              <a:t>Лекотек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Пополнение игровой среды; </a:t>
            </a:r>
          </a:p>
          <a:p>
            <a:r>
              <a:rPr lang="ru-RU" dirty="0" smtClean="0"/>
              <a:t>Разработка дидактических пособий, картотек, комплектов специалистами;</a:t>
            </a:r>
          </a:p>
          <a:p>
            <a:r>
              <a:rPr lang="ru-RU" dirty="0" smtClean="0"/>
              <a:t>Разработка аннотаций к игровым пособиям и игрушкам;</a:t>
            </a:r>
          </a:p>
          <a:p>
            <a:r>
              <a:rPr lang="ru-RU" dirty="0" smtClean="0"/>
              <a:t>Запись </a:t>
            </a:r>
            <a:r>
              <a:rPr lang="ru-RU" dirty="0" err="1" smtClean="0"/>
              <a:t>видеоуроков</a:t>
            </a:r>
            <a:r>
              <a:rPr lang="ru-RU" dirty="0" smtClean="0"/>
              <a:t> и </a:t>
            </a:r>
            <a:r>
              <a:rPr lang="ru-RU" dirty="0" err="1" smtClean="0"/>
              <a:t>онлайн</a:t>
            </a:r>
            <a:r>
              <a:rPr lang="ru-RU" dirty="0" smtClean="0"/>
              <a:t> – консультации для родителей (в том числе для семей живущих в отдаленных населенных пунктах);</a:t>
            </a:r>
          </a:p>
          <a:p>
            <a:r>
              <a:rPr lang="ru-RU" dirty="0" smtClean="0"/>
              <a:t>Проведение «Дня открытых дверей» для родителей для получения информации по развитию детей раннего возраста.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Лекотека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(от шведского «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leko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» – «игрушка» и греческого «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tek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» – «собрание», «коллекция»)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688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Создание условий для обучения родителей эффективным методам игрового взаимодействия с ребенком раннего возраста с нарушениями в развитии,</a:t>
            </a:r>
            <a:br>
              <a:rPr lang="ru-RU" dirty="0" smtClean="0"/>
            </a:br>
            <a:r>
              <a:rPr lang="ru-RU" dirty="0" smtClean="0"/>
              <a:t>способствующего их социальному и эмоциональному развитию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Задачи </a:t>
            </a:r>
            <a:r>
              <a:rPr lang="ru-RU" b="1" dirty="0" err="1" smtClean="0">
                <a:solidFill>
                  <a:srgbClr val="002060"/>
                </a:solidFill>
              </a:rPr>
              <a:t>Лекотеки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Оказание консультативной помощи родителям по различным вопросам воспитания, обучения и развития детей;</a:t>
            </a:r>
          </a:p>
          <a:p>
            <a:r>
              <a:rPr lang="ru-RU" dirty="0" smtClean="0"/>
              <a:t>Диагностирование проблемных зон в развитии ребенка с целью профилактики дальнейших личностных нарушений;</a:t>
            </a:r>
          </a:p>
          <a:p>
            <a:r>
              <a:rPr lang="ru-RU" dirty="0" smtClean="0"/>
              <a:t>Оказание содействия в социализации детей дошкольного возраста, не посещающих дошкольное учреждение.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 основным документам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b="1" dirty="0" err="1" smtClean="0">
                <a:solidFill>
                  <a:srgbClr val="002060"/>
                </a:solidFill>
              </a:rPr>
              <a:t>Лекотеки</a:t>
            </a:r>
            <a:r>
              <a:rPr lang="ru-RU" b="1" dirty="0" smtClean="0">
                <a:solidFill>
                  <a:srgbClr val="002060"/>
                </a:solidFill>
              </a:rPr>
              <a:t> относятся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приказ об открытии </a:t>
            </a:r>
            <a:r>
              <a:rPr lang="ru-RU" dirty="0" err="1" smtClean="0"/>
              <a:t>Лекотеки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положение о </a:t>
            </a:r>
            <a:r>
              <a:rPr lang="ru-RU" dirty="0" err="1" smtClean="0"/>
              <a:t>Лекотеке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договор с родителями </a:t>
            </a:r>
          </a:p>
          <a:p>
            <a:r>
              <a:rPr lang="ru-RU" dirty="0" smtClean="0"/>
              <a:t>годовой план работы </a:t>
            </a:r>
          </a:p>
          <a:p>
            <a:r>
              <a:rPr lang="ru-RU" dirty="0" smtClean="0"/>
              <a:t>график работы специалистов </a:t>
            </a:r>
          </a:p>
          <a:p>
            <a:r>
              <a:rPr lang="ru-RU" dirty="0" smtClean="0"/>
              <a:t>журнал учета обращений в </a:t>
            </a:r>
            <a:r>
              <a:rPr lang="ru-RU" dirty="0" err="1" smtClean="0"/>
              <a:t>Лекотеку</a:t>
            </a:r>
            <a:endParaRPr lang="ru-RU" dirty="0" smtClean="0"/>
          </a:p>
          <a:p>
            <a:r>
              <a:rPr lang="ru-RU" dirty="0" smtClean="0"/>
              <a:t>расписание игровых сеансов </a:t>
            </a:r>
          </a:p>
          <a:p>
            <a:r>
              <a:rPr lang="ru-RU" dirty="0" smtClean="0"/>
              <a:t>табель посещаемости занятий </a:t>
            </a:r>
          </a:p>
          <a:p>
            <a:r>
              <a:rPr lang="ru-RU" dirty="0" smtClean="0"/>
              <a:t>аналитический отчёт по результатам работы за год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786058"/>
            <a:ext cx="2143140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Семья,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воспитывающая ребенка раннего возраста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2000240"/>
            <a:ext cx="2714644" cy="3429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Лекотека</a:t>
            </a:r>
            <a:r>
              <a:rPr lang="ru-RU" dirty="0" smtClean="0">
                <a:solidFill>
                  <a:schemeClr val="tx1"/>
                </a:solidFill>
              </a:rPr>
              <a:t> на базе: МБДОУ «ЦРР – Карагайский детский сад №3»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Адрес: с. Карагай, ул. Чкалова 50б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Тел.: 834(297)3-12-33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Эл.почта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det_sad_3@mail.ru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Сайт: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ds3.karagai-edu.ru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571736" y="1071546"/>
            <a:ext cx="3429024" cy="8572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из больницы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71736" y="2214554"/>
            <a:ext cx="3429024" cy="8572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Информация на сайте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43174" y="3286124"/>
            <a:ext cx="3500462" cy="12858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Информационные буклеты в РУО, КДН, соц. защите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571736" y="4786322"/>
            <a:ext cx="3571900" cy="10715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из консультативного пункта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43174" y="6000744"/>
            <a:ext cx="3429024" cy="8572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ПМПК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14290"/>
            <a:ext cx="721523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. Организационно – информационный этап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Admin\Desktop\Лекотека детский сад №3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50521">
            <a:off x="426853" y="4757191"/>
            <a:ext cx="1790750" cy="133834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10412" r="11501"/>
          <a:stretch>
            <a:fillRect/>
          </a:stretch>
        </p:blipFill>
        <p:spPr bwMode="auto">
          <a:xfrm>
            <a:off x="214282" y="1000108"/>
            <a:ext cx="2222546" cy="160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Admin\Desktop\2019-02-27_001.jpg"/>
          <p:cNvPicPr>
            <a:picLocks noChangeAspect="1" noChangeArrowheads="1"/>
          </p:cNvPicPr>
          <p:nvPr/>
        </p:nvPicPr>
        <p:blipFill>
          <a:blip r:embed="rId5" cstate="print"/>
          <a:srcRect l="14612" t="10571" r="8537" b="33972"/>
          <a:stretch>
            <a:fillRect/>
          </a:stretch>
        </p:blipFill>
        <p:spPr bwMode="auto">
          <a:xfrm>
            <a:off x="7643834" y="0"/>
            <a:ext cx="1500166" cy="1488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семья обратилась в </a:t>
            </a:r>
            <a:r>
              <a:rPr lang="ru-RU" dirty="0" err="1" smtClean="0"/>
              <a:t>Лекотеку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Заполнение заявление на оказание консультативной помощи (файл)</a:t>
            </a:r>
          </a:p>
          <a:p>
            <a:r>
              <a:rPr lang="ru-RU" dirty="0" smtClean="0"/>
              <a:t>Первичная консультация с заведующим или старшим воспитателем </a:t>
            </a:r>
          </a:p>
          <a:p>
            <a:r>
              <a:rPr lang="ru-RU" dirty="0" smtClean="0"/>
              <a:t>Алгоритм оказание помощи семье (по выбору родителей):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143380"/>
            <a:ext cx="2214578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Консультативная помощь в вопросах обучения, воспитания и развития ребенка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4143380"/>
            <a:ext cx="2500330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Диагностическое обследование ребенка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Разработка рекомендаций для родителей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4143380"/>
            <a:ext cx="3357586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Первичное диагностическое обследование ребенка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Разработка индивидуального образовательного маршрута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Реализация маршрута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Итоговое диагностическое обследование ребенка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Разработка рекомендаций для родителей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 rot="20522912">
            <a:off x="630786" y="3971545"/>
            <a:ext cx="804783" cy="41510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rot="20522912">
            <a:off x="6957110" y="3691628"/>
            <a:ext cx="842505" cy="41423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20522912">
            <a:off x="3561305" y="3909979"/>
            <a:ext cx="865725" cy="39536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 rot="20522912">
            <a:off x="401540" y="1042587"/>
            <a:ext cx="804783" cy="41510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929066"/>
            <a:ext cx="2143140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Семья,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воспитывающая ребенка раннего возраста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2786058"/>
            <a:ext cx="2714644" cy="3429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Лекотека</a:t>
            </a:r>
            <a:r>
              <a:rPr lang="ru-RU" dirty="0" smtClean="0">
                <a:solidFill>
                  <a:schemeClr val="tx1"/>
                </a:solidFill>
              </a:rPr>
              <a:t> на базе: МБДОУ «ЦРР – Карагайский детский сад №3»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Адрес: с. Карагай, ул. Чкалова 50б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Тел.: 834(297)3-12-33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Эл.почта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det_sad_3@mail.ru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Сайт: </a:t>
            </a:r>
            <a:r>
              <a:rPr lang="en-US" b="1" dirty="0" smtClean="0">
                <a:solidFill>
                  <a:srgbClr val="002060"/>
                </a:solidFill>
              </a:rPr>
              <a:t>ds3.karagai-edu.ru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285852" y="2214554"/>
            <a:ext cx="4929222" cy="1357322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428860" y="928670"/>
            <a:ext cx="3714776" cy="107154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Проблема по воспитанию и развитию ребенка…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10800000">
            <a:off x="1571604" y="5429264"/>
            <a:ext cx="4500594" cy="1000132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643174" y="4714884"/>
            <a:ext cx="2786082" cy="1000132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Консультация специалиста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14290"/>
            <a:ext cx="721523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</a:t>
            </a:r>
            <a:r>
              <a:rPr lang="ru-RU" sz="2400" dirty="0" smtClean="0">
                <a:solidFill>
                  <a:schemeClr val="tx1"/>
                </a:solidFill>
              </a:rPr>
              <a:t> этап: работа с семьей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1142984"/>
            <a:ext cx="2357454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Регистрационный лист обращений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5786" y="0"/>
            <a:ext cx="7467600" cy="100013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Картотека консультаций для родителей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78907"/>
          <a:ext cx="9144000" cy="5628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61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Консультации учителя - логопеда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Консультации педагога - психолога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Консультации старшего воспитателя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802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«7 советов учителя – логопеда родителям от 0-1 года и 1-3 лет»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«Агрессивный ребенок – это сегодня не редкость»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«Развитие мелкой моторики рук у</a:t>
                      </a:r>
                      <a:r>
                        <a:rPr lang="ru-RU" sz="1600" baseline="0" dirty="0" smtClean="0"/>
                        <a:t> ребенка</a:t>
                      </a:r>
                      <a:r>
                        <a:rPr lang="ru-RU" sz="1600" dirty="0" smtClean="0"/>
                        <a:t> в домашних условиях»</a:t>
                      </a:r>
                      <a:endParaRPr lang="ru-RU" sz="1600" dirty="0"/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«Артикуляционная гимнастика»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«О </a:t>
                      </a:r>
                      <a:r>
                        <a:rPr lang="ru-RU" sz="1600" dirty="0" err="1" smtClean="0"/>
                        <a:t>гиперактивности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гиперопеке</a:t>
                      </a:r>
                      <a:r>
                        <a:rPr lang="ru-RU" sz="1600" dirty="0" smtClean="0"/>
                        <a:t> детей»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«Сказка в жизни ребенка»</a:t>
                      </a:r>
                      <a:endParaRPr lang="ru-RU" sz="1600" dirty="0"/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«Весело играем</a:t>
                      </a:r>
                      <a:r>
                        <a:rPr lang="ru-RU" sz="1600" baseline="0" dirty="0" smtClean="0"/>
                        <a:t> – свою речь развиваем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«Детские</a:t>
                      </a:r>
                      <a:r>
                        <a:rPr lang="ru-RU" sz="1600" baseline="0" dirty="0" smtClean="0"/>
                        <a:t> страхи: причины и последствия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«Режим дня детей раннего возраста»</a:t>
                      </a:r>
                      <a:endParaRPr lang="ru-RU" sz="1600" dirty="0"/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«Воспитание речевого слуха»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«Дефицит родительской любви»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«Сенсорные способности у малышей»</a:t>
                      </a:r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«Найдем время для игры!»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«Рука развивает мозг»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«Роль игры в жизни ребенка»</a:t>
                      </a:r>
                      <a:endParaRPr lang="ru-RU" sz="1600" dirty="0"/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 тогда он будет говорить хорошо»</a:t>
                      </a: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(двадцать простых советов родителям)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«Адаптация ребенка к условиям детского сада»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«Дети с ограниченными возможностями здоровья в ДОУ»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97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«Гимнастика для пальчиков»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«Когда не стоит отдавать ребенка в детский сад»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«Какие игрушки нужны детям раннего возраста»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3054</TotalTime>
  <Words>804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Организация деятельности лекотеки  на базе дошкольной образовательной организации (из опыта работы детского сада) </vt:lpstr>
      <vt:lpstr>Слайд 2</vt:lpstr>
      <vt:lpstr>Цель: Создание условий для обучения родителей эффективным методам игрового взаимодействия с ребенком раннего возраста с нарушениями в развитии, способствующего их социальному и эмоциональному развитию </vt:lpstr>
      <vt:lpstr>Задачи Лекотеки</vt:lpstr>
      <vt:lpstr>К основным документам Лекотеки относятся:</vt:lpstr>
      <vt:lpstr>Слайд 6</vt:lpstr>
      <vt:lpstr>Если семья обратилась в Лекотеку…</vt:lpstr>
      <vt:lpstr>Слайд 8</vt:lpstr>
      <vt:lpstr>Слайд 9</vt:lpstr>
      <vt:lpstr>Слайд 10</vt:lpstr>
      <vt:lpstr>Слайд 11</vt:lpstr>
      <vt:lpstr>Слайд 12</vt:lpstr>
      <vt:lpstr>Обращения к специалистам Лекотеки…</vt:lpstr>
      <vt:lpstr>Результаты работы Лекотеки</vt:lpstr>
      <vt:lpstr>Перспективы развития Лекотеки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лекотеки  на базе дошкольной образовательной организации (из опыта работы) </dc:title>
  <dc:creator>Admin</dc:creator>
  <cp:lastModifiedBy>Admin</cp:lastModifiedBy>
  <cp:revision>19</cp:revision>
  <dcterms:created xsi:type="dcterms:W3CDTF">2019-02-17T15:36:35Z</dcterms:created>
  <dcterms:modified xsi:type="dcterms:W3CDTF">2019-03-05T12:43:46Z</dcterms:modified>
</cp:coreProperties>
</file>